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386" r:id="rId2"/>
    <p:sldId id="369" r:id="rId3"/>
    <p:sldId id="370" r:id="rId4"/>
    <p:sldId id="371" r:id="rId5"/>
    <p:sldId id="375" r:id="rId6"/>
    <p:sldId id="385" r:id="rId7"/>
    <p:sldId id="372" r:id="rId8"/>
    <p:sldId id="373" r:id="rId9"/>
    <p:sldId id="382" r:id="rId10"/>
    <p:sldId id="387" r:id="rId11"/>
    <p:sldId id="383" r:id="rId12"/>
    <p:sldId id="384" r:id="rId13"/>
    <p:sldId id="379" r:id="rId14"/>
    <p:sldId id="381" r:id="rId15"/>
    <p:sldId id="287" r:id="rId16"/>
    <p:sldId id="388" r:id="rId17"/>
    <p:sldId id="389" r:id="rId18"/>
    <p:sldId id="3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8A39F7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0" autoAdjust="0"/>
    <p:restoredTop sz="94660"/>
  </p:normalViewPr>
  <p:slideViewPr>
    <p:cSldViewPr>
      <p:cViewPr varScale="1">
        <p:scale>
          <a:sx n="107" d="100"/>
          <a:sy n="107" d="100"/>
        </p:scale>
        <p:origin x="114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4DB3E-F3DF-4C10-9769-465595BF62D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1D8C2-1F9A-4D1F-8DE4-EE501AA2A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43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Video</a:t>
            </a:r>
            <a:r>
              <a:rPr lang="en-US" baseline="0" smtClean="0"/>
              <a:t> starts at :55, end it at 8:46 mins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1D8C2-1F9A-4D1F-8DE4-EE501AA2A7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10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80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541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56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45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04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265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3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92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6261020"/>
            <a:ext cx="71120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1" y="6307890"/>
            <a:ext cx="584200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33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37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556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B610CF7-4E63-423C-9BDC-DFF9F3087600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45D0DD6-7805-4E9D-B150-4B5056EA5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6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scigirlsconnect.org/page/activitie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nasa.gov/offices/education/programs/national/summer/education_resources/#.U5jRovldV8E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discovery.nasa.gov/index.cf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hyperlink" Target="https://youtu.be/6cwIeHpAUE0?t=55s" TargetMode="Externa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youtube.com/watch?v=Tix5sCm4SlY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nasa.gov/education/materials/#.VYiAhU3bJ9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audience/forstudents/k-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spacemath.gsfc.nasa.gov/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tream.tv/channel/iss-hdev-payload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spotthestation.nasa.gov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mars.jpl.nasa.gov/msl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lunar.gsfc.nasa.gov/forkids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lpi.usra.edu/education/resources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28600"/>
            <a:ext cx="12192000" cy="533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0000">
                <a:schemeClr val="tx1"/>
              </a:gs>
              <a:gs pos="100000">
                <a:srgbClr val="8A39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0"/>
            <a:ext cx="2370076" cy="6858000"/>
          </a:xfrm>
          <a:prstGeom prst="rect">
            <a:avLst/>
          </a:prstGeom>
          <a:gradFill flip="none" rotWithShape="1">
            <a:gsLst>
              <a:gs pos="30000">
                <a:srgbClr val="451D7C"/>
              </a:gs>
              <a:gs pos="0">
                <a:schemeClr val="tx1"/>
              </a:gs>
              <a:gs pos="0">
                <a:schemeClr val="tx1"/>
              </a:gs>
              <a:gs pos="100000">
                <a:srgbClr val="8A39F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624636"/>
            <a:ext cx="12192000" cy="2463240"/>
          </a:xfrm>
          <a:prstGeom prst="rect">
            <a:avLst/>
          </a:prstGeom>
          <a:gradFill>
            <a:gsLst>
              <a:gs pos="0">
                <a:schemeClr val="tx1"/>
              </a:gs>
              <a:gs pos="0">
                <a:schemeClr val="tx1"/>
              </a:gs>
              <a:gs pos="100000">
                <a:srgbClr val="8A39F7"/>
              </a:gs>
            </a:gsLst>
            <a:lin ang="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8160" y="2640711"/>
            <a:ext cx="5486400" cy="1413964"/>
          </a:xfrm>
        </p:spPr>
        <p:txBody>
          <a:bodyPr/>
          <a:lstStyle/>
          <a:p>
            <a:r>
              <a:rPr lang="en-US" dirty="0" smtClean="0"/>
              <a:t>Educator Resources in</a:t>
            </a:r>
            <a:br>
              <a:rPr lang="en-US" dirty="0" smtClean="0"/>
            </a:br>
            <a:r>
              <a:rPr lang="en-US" dirty="0" smtClean="0"/>
              <a:t>Space Sciences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2829" y="4243726"/>
            <a:ext cx="5410200" cy="860225"/>
          </a:xfrm>
        </p:spPr>
        <p:txBody>
          <a:bodyPr/>
          <a:lstStyle/>
          <a:p>
            <a:r>
              <a:rPr lang="en-US" dirty="0" smtClean="0"/>
              <a:t>Caitlin Nolby and Marissa Saad</a:t>
            </a:r>
          </a:p>
          <a:p>
            <a:r>
              <a:rPr lang="en-US" dirty="0" smtClean="0"/>
              <a:t>North Dakota Space Grant Consortium</a:t>
            </a:r>
            <a:endParaRPr lang="en-US" dirty="0"/>
          </a:p>
        </p:txBody>
      </p:sp>
      <p:pic>
        <p:nvPicPr>
          <p:cNvPr id="1026" name="Picture 2" descr="http://mublog.marymount.edu/MUBlog/eadoberportfolio/files/2013/02/Educational-Computer-Games-For-Ki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7" y="480115"/>
            <a:ext cx="2743200" cy="1828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tspaceeducation.org/images/vsep/167837main_morgan_students_5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21" y="4775703"/>
            <a:ext cx="2910532" cy="19347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energia.ru/ru/im/4-is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017">
            <a:off x="2280676" y="3027695"/>
            <a:ext cx="2378067" cy="21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visdomsnettet.dk/image/145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23" y="1642241"/>
            <a:ext cx="1830306" cy="17888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s.nationalgeographic.com/wpf/media-live/photos/000/578/overrides/mars-rover-landing-sequence-lowering-sky-crane_57832_600x45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6" r="9505"/>
          <a:stretch/>
        </p:blipFill>
        <p:spPr bwMode="auto">
          <a:xfrm>
            <a:off x="529628" y="3118882"/>
            <a:ext cx="1670364" cy="245213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4074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821" y="450099"/>
            <a:ext cx="3024139" cy="762000"/>
          </a:xfrm>
        </p:spPr>
        <p:txBody>
          <a:bodyPr/>
          <a:lstStyle/>
          <a:p>
            <a:r>
              <a:rPr lang="en-US" dirty="0" smtClean="0"/>
              <a:t>SciGirls Activities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524000"/>
            <a:ext cx="6781800" cy="5019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4197">
            <a:off x="7209512" y="424785"/>
            <a:ext cx="2504255" cy="3221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3870">
            <a:off x="9454599" y="2203769"/>
            <a:ext cx="2380556" cy="3066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80443">
            <a:off x="7247666" y="3430565"/>
            <a:ext cx="2427946" cy="311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83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84727"/>
            <a:ext cx="5029200" cy="762000"/>
          </a:xfrm>
        </p:spPr>
        <p:txBody>
          <a:bodyPr/>
          <a:lstStyle/>
          <a:p>
            <a:r>
              <a:rPr lang="en-US" dirty="0" smtClean="0"/>
              <a:t>NASA Summer of Innovation</a:t>
            </a:r>
            <a:endParaRPr lang="en-US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21" y="914400"/>
            <a:ext cx="7579559" cy="585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4192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20219"/>
            <a:ext cx="8141692" cy="581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4038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NASA Discovery Program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286000" y="217054"/>
            <a:ext cx="8944504" cy="5862471"/>
            <a:chOff x="2286000" y="217054"/>
            <a:chExt cx="8944504" cy="5862471"/>
          </a:xfrm>
        </p:grpSpPr>
        <p:grpSp>
          <p:nvGrpSpPr>
            <p:cNvPr id="17" name="Group 16"/>
            <p:cNvGrpSpPr/>
            <p:nvPr/>
          </p:nvGrpSpPr>
          <p:grpSpPr>
            <a:xfrm>
              <a:off x="2286000" y="228600"/>
              <a:ext cx="8944504" cy="5850925"/>
              <a:chOff x="2286000" y="228600"/>
              <a:chExt cx="8944504" cy="585092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91400" y="233218"/>
                <a:ext cx="3839104" cy="5706776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2286000" y="228600"/>
                <a:ext cx="5105400" cy="5850925"/>
                <a:chOff x="-5637224" y="1762813"/>
                <a:chExt cx="7663518" cy="4561621"/>
              </a:xfrm>
            </p:grpSpPr>
            <p:cxnSp>
              <p:nvCxnSpPr>
                <p:cNvPr id="10" name="Straight Connector 9"/>
                <p:cNvCxnSpPr/>
                <p:nvPr/>
              </p:nvCxnSpPr>
              <p:spPr bwMode="auto">
                <a:xfrm flipV="1">
                  <a:off x="-3235226" y="1762813"/>
                  <a:ext cx="5261520" cy="338629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 flipV="1">
                  <a:off x="-3235226" y="6215650"/>
                  <a:ext cx="5261520" cy="10878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" name="Rectangle 11"/>
                <p:cNvSpPr/>
                <p:nvPr/>
              </p:nvSpPr>
              <p:spPr bwMode="auto">
                <a:xfrm>
                  <a:off x="-5637224" y="5149106"/>
                  <a:ext cx="2401998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  <p:sp>
          <p:nvSpPr>
            <p:cNvPr id="8" name="Rectangle 7"/>
            <p:cNvSpPr/>
            <p:nvPr/>
          </p:nvSpPr>
          <p:spPr bwMode="auto">
            <a:xfrm>
              <a:off x="7391400" y="217054"/>
              <a:ext cx="3839104" cy="5722940"/>
            </a:xfrm>
            <a:prstGeom prst="rect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1592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914400"/>
            <a:ext cx="5647101" cy="4259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317025"/>
            <a:ext cx="45720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North Dakota Space Grant</a:t>
            </a:r>
            <a:endParaRPr lang="en-US" dirty="0"/>
          </a:p>
        </p:txBody>
      </p:sp>
      <p:pic>
        <p:nvPicPr>
          <p:cNvPr id="1033" name="Picture 9" descr="http://te2dar.com/images/fac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82" y="1066800"/>
            <a:ext cx="861697" cy="7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imageshack.us/a/img208/4383/twittericon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975232"/>
            <a:ext cx="720060" cy="72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17953"/>
          <a:stretch/>
        </p:blipFill>
        <p:spPr>
          <a:xfrm>
            <a:off x="207630" y="1059608"/>
            <a:ext cx="3886200" cy="470644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743200"/>
            <a:ext cx="4126055" cy="395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779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8833" r="18201"/>
          <a:stretch/>
        </p:blipFill>
        <p:spPr>
          <a:xfrm>
            <a:off x="8159150" y="766315"/>
            <a:ext cx="3857373" cy="34154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08" y="3886200"/>
            <a:ext cx="3438388" cy="25797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10" y="3168367"/>
            <a:ext cx="4743686" cy="34355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900" y="228600"/>
            <a:ext cx="6172200" cy="6611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NDSGC K-12 Educator Email Listserv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962503"/>
            <a:ext cx="75001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Workshop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New STEM education resources for the classroom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NASA student contests/team competitions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Professional Development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Emails ~once a week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6"/>
          <a:stretch/>
        </p:blipFill>
        <p:spPr>
          <a:xfrm rot="16200000">
            <a:off x="6617344" y="3023383"/>
            <a:ext cx="3109682" cy="20433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8" y="2901495"/>
            <a:ext cx="3459128" cy="25943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073134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57887" y="3810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kern="0" dirty="0" smtClean="0">
                <a:solidFill>
                  <a:schemeClr val="bg1"/>
                </a:solidFill>
              </a:rPr>
              <a:t>SciGirls Deep Sea Diver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66800" y="1371600"/>
            <a:ext cx="4953000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kern="0" dirty="0" smtClean="0">
                <a:solidFill>
                  <a:schemeClr val="bg1"/>
                </a:solidFill>
                <a:latin typeface="+mj-lt"/>
              </a:rPr>
              <a:t>Objective: Design and Build a Neutrally Buoyant Object</a:t>
            </a:r>
          </a:p>
          <a:p>
            <a:r>
              <a:rPr lang="en-US" sz="2800" kern="0" dirty="0" smtClean="0">
                <a:solidFill>
                  <a:schemeClr val="bg1"/>
                </a:solidFill>
                <a:latin typeface="+mj-lt"/>
              </a:rPr>
              <a:t>What does it mean to be neutrally buoyant?</a:t>
            </a:r>
          </a:p>
          <a:p>
            <a:r>
              <a:rPr lang="en-US" sz="2800" kern="0" dirty="0" smtClean="0">
                <a:solidFill>
                  <a:schemeClr val="bg1"/>
                </a:solidFill>
                <a:latin typeface="+mj-lt"/>
              </a:rPr>
              <a:t>Balancing act between forces</a:t>
            </a:r>
          </a:p>
          <a:p>
            <a:r>
              <a:rPr lang="en-US" sz="2800" kern="0" dirty="0" smtClean="0">
                <a:solidFill>
                  <a:schemeClr val="bg1"/>
                </a:solidFill>
                <a:latin typeface="+mj-lt"/>
              </a:rPr>
              <a:t>Densities are equal</a:t>
            </a:r>
          </a:p>
          <a:p>
            <a:r>
              <a:rPr lang="en-US" sz="2800" kern="0" dirty="0" smtClean="0">
                <a:solidFill>
                  <a:schemeClr val="bg1"/>
                </a:solidFill>
                <a:latin typeface="+mj-lt"/>
              </a:rPr>
              <a:t>Which planet would “float” in a giant pool of water?</a:t>
            </a:r>
          </a:p>
          <a:p>
            <a:endParaRPr lang="en-US" sz="2800" kern="0" dirty="0" smtClean="0">
              <a:solidFill>
                <a:schemeClr val="bg1"/>
              </a:solidFill>
              <a:latin typeface="+mj-lt"/>
            </a:endParaRPr>
          </a:p>
          <a:p>
            <a:endParaRPr lang="en-US" sz="2800" kern="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8" name="Picture 4" descr="Summer Sketches.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371600"/>
            <a:ext cx="2687661" cy="22784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213" y="3276600"/>
            <a:ext cx="3305175" cy="33051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50424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ile2.answcdn.com/answ-cld/image/upload/w_760,c_fill,g_faces:center,q_60/v1401107807/ovdiyqdkhu1s9lxdaguq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57432"/>
            <a:ext cx="5807630" cy="387430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86000" y="225559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kern="0" dirty="0" smtClean="0">
                <a:solidFill>
                  <a:schemeClr val="bg1"/>
                </a:solidFill>
              </a:rPr>
              <a:t>SciGirls Deep Sea Diver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838200" y="957432"/>
            <a:ext cx="5029200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kern="0" dirty="0" smtClean="0">
                <a:solidFill>
                  <a:schemeClr val="bg1"/>
                </a:solidFill>
                <a:latin typeface="+mj-lt"/>
              </a:rPr>
              <a:t>Why? Real World Applications?</a:t>
            </a:r>
          </a:p>
          <a:p>
            <a:r>
              <a:rPr lang="en-US" sz="2800" kern="0" dirty="0" smtClean="0">
                <a:solidFill>
                  <a:schemeClr val="bg1"/>
                </a:solidFill>
                <a:latin typeface="+mj-lt"/>
              </a:rPr>
              <a:t>NASA’s Neutral Buoyancy Laboratory</a:t>
            </a:r>
          </a:p>
          <a:p>
            <a:r>
              <a:rPr lang="en-US" sz="2800" kern="0" dirty="0" smtClean="0">
                <a:solidFill>
                  <a:schemeClr val="bg1"/>
                </a:solidFill>
                <a:latin typeface="+mj-lt"/>
              </a:rPr>
              <a:t>Scuba divers</a:t>
            </a:r>
          </a:p>
          <a:p>
            <a:r>
              <a:rPr lang="en-US" sz="2800" kern="0" dirty="0" smtClean="0">
                <a:solidFill>
                  <a:schemeClr val="bg1"/>
                </a:solidFill>
                <a:latin typeface="+mj-lt"/>
              </a:rPr>
              <a:t>Submarines</a:t>
            </a:r>
          </a:p>
          <a:p>
            <a:r>
              <a:rPr lang="en-US" sz="2800" kern="0" dirty="0" smtClean="0">
                <a:solidFill>
                  <a:schemeClr val="bg1"/>
                </a:solidFill>
                <a:latin typeface="+mj-lt"/>
              </a:rPr>
              <a:t>Fish</a:t>
            </a:r>
          </a:p>
          <a:p>
            <a:r>
              <a:rPr lang="en-US" sz="2800" kern="0" dirty="0" smtClean="0">
                <a:solidFill>
                  <a:schemeClr val="bg1"/>
                </a:solidFill>
                <a:latin typeface="+mj-lt"/>
              </a:rPr>
              <a:t>Science! –Taking ocean measurements</a:t>
            </a:r>
            <a:endParaRPr lang="en-US" sz="2800" kern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0" name="Picture 2" descr="http://www.defencejobs.gov.au/navy/submariners/images/tech-submar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2" y="4927428"/>
            <a:ext cx="3992895" cy="17124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whoi.edu/cms/images/lstokey/2005/1/v40n2-valdes3en_4817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003" y="4283167"/>
            <a:ext cx="3326185" cy="23726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200" y="4310540"/>
            <a:ext cx="3048000" cy="2286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30" name="Picture 6" descr="http://gemintang.com/galeri-inspirasi/wp-content/blogs.dir/10/files/ikan-ikan-cantik/clownfis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536" y="2450620"/>
            <a:ext cx="2126264" cy="151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2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57887" y="3810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kern="0" dirty="0" smtClean="0">
                <a:solidFill>
                  <a:schemeClr val="bg1"/>
                </a:solidFill>
              </a:rPr>
              <a:t>SciGirls Deep Sea Diver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1066800"/>
            <a:ext cx="6629400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Season 2, episode 1: </a:t>
            </a:r>
            <a:r>
              <a:rPr lang="en-US" i="1" kern="0" dirty="0" err="1" smtClean="0">
                <a:solidFill>
                  <a:schemeClr val="bg1"/>
                </a:solidFill>
                <a:latin typeface="+mj-lt"/>
              </a:rPr>
              <a:t>Aquabots</a:t>
            </a:r>
            <a:endParaRPr lang="en-US" i="1" kern="0" dirty="0" smtClean="0">
              <a:solidFill>
                <a:schemeClr val="bg1"/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Challenge: NASA is currently preparing for long-duration spaceflight (Mars or asteroid) and needs to practice procedures in the NBL.  They need to select a contractor to design and build neutrally buoyant tools for training.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Make predictions on given materials</a:t>
            </a:r>
          </a:p>
          <a:p>
            <a:pPr marL="457200" indent="-457200">
              <a:buFont typeface="+mj-lt"/>
              <a:buAutoNum type="arabicPeriod"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Design your “deep sea diver”</a:t>
            </a:r>
          </a:p>
          <a:p>
            <a:pPr marL="457200" indent="-457200">
              <a:buFont typeface="+mj-lt"/>
              <a:buAutoNum type="arabicPeriod"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Collaborative Design Review</a:t>
            </a:r>
          </a:p>
          <a:p>
            <a:pPr marL="457200" indent="-457200">
              <a:buFont typeface="+mj-lt"/>
              <a:buAutoNum type="arabicPeriod"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Final Presentations</a:t>
            </a:r>
          </a:p>
          <a:p>
            <a:endParaRPr lang="en-US" kern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179" y="1143000"/>
            <a:ext cx="3110216" cy="202287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4" name="Picture 2" descr="https://s-media-cache-ak0.pinimg.com/736x/1b/16/63/1b16633fc03cd6625d1c583dfe21dcd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352800"/>
            <a:ext cx="4953000" cy="32975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21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752600" y="347694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kern="0" dirty="0" smtClean="0">
                <a:solidFill>
                  <a:schemeClr val="bg1"/>
                </a:solidFill>
              </a:rPr>
              <a:t>SciGirls Deep Sea Diver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20302" y="1343926"/>
            <a:ext cx="6629400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Reflect – what worked? What didn’t?</a:t>
            </a:r>
          </a:p>
          <a:p>
            <a:pPr marL="457200" indent="-457200">
              <a:buFont typeface="+mj-lt"/>
              <a:buAutoNum type="arabicPeriod"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Would this work in the ocean? Fresh water?</a:t>
            </a:r>
          </a:p>
          <a:p>
            <a:pPr marL="457200" indent="-457200">
              <a:buFont typeface="+mj-lt"/>
              <a:buAutoNum type="arabicPeriod"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What would real life astronauts and divers use to make them neutrally buoyant?</a:t>
            </a:r>
          </a:p>
          <a:p>
            <a:pPr marL="457200" indent="-457200">
              <a:buFont typeface="+mj-lt"/>
              <a:buAutoNum type="arabicPeriod"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How does density affect buoyancy? </a:t>
            </a:r>
          </a:p>
          <a:p>
            <a:pPr marL="457200" indent="-457200">
              <a:buFont typeface="+mj-lt"/>
              <a:buAutoNum type="arabicPeriod"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How is it possible for a huge boat, such as a cruise ship, to weigh so much?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600" kern="0" dirty="0" smtClean="0">
                <a:solidFill>
                  <a:srgbClr val="FFFF00"/>
                </a:solidFill>
                <a:latin typeface="+mj-lt"/>
              </a:rPr>
              <a:t>(it is not as heavy as the volume of water that it displaced)</a:t>
            </a:r>
          </a:p>
          <a:p>
            <a:pPr marL="457200" indent="-457200">
              <a:buFont typeface="+mj-lt"/>
              <a:buAutoNum type="arabicPeriod"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What is water displacement? How does that affect buoyancy?</a:t>
            </a:r>
          </a:p>
          <a:p>
            <a:endParaRPr lang="en-US" kern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" t="28758" r="171"/>
          <a:stretch/>
        </p:blipFill>
        <p:spPr>
          <a:xfrm>
            <a:off x="8639452" y="0"/>
            <a:ext cx="3552548" cy="1898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066800"/>
            <a:ext cx="2768600" cy="2076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647" y="1752600"/>
            <a:ext cx="2293582" cy="3058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250" y="4574959"/>
            <a:ext cx="3048000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609" y="2062671"/>
            <a:ext cx="5439391" cy="407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4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81000"/>
            <a:ext cx="7010400" cy="6293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2819400" cy="1524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Education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3007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7543800" cy="6795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5800" y="304800"/>
            <a:ext cx="37338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NASA for Students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483828" y="1676400"/>
            <a:ext cx="8900743" cy="4461838"/>
            <a:chOff x="2483828" y="1676400"/>
            <a:chExt cx="8900743" cy="4461838"/>
          </a:xfrm>
        </p:grpSpPr>
        <p:pic>
          <p:nvPicPr>
            <p:cNvPr id="2051" name="Picture 3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676400"/>
              <a:ext cx="5593371" cy="4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2483828" y="1676400"/>
              <a:ext cx="8900742" cy="4461838"/>
              <a:chOff x="-30772" y="1752600"/>
              <a:chExt cx="8900742" cy="4461838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276599" y="1752600"/>
                <a:ext cx="5593371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-30772" y="1752600"/>
                <a:ext cx="3307372" cy="4461838"/>
                <a:chOff x="-30772" y="1752600"/>
                <a:chExt cx="3307372" cy="4461838"/>
              </a:xfrm>
            </p:grpSpPr>
            <p:cxnSp>
              <p:nvCxnSpPr>
                <p:cNvPr id="7" name="Straight Connector 6"/>
                <p:cNvCxnSpPr/>
                <p:nvPr/>
              </p:nvCxnSpPr>
              <p:spPr bwMode="auto">
                <a:xfrm flipV="1">
                  <a:off x="1277206" y="1752600"/>
                  <a:ext cx="1999393" cy="1721546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>
                  <a:off x="1277206" y="5105400"/>
                  <a:ext cx="1999394" cy="110903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" name="Rectangle 14"/>
                <p:cNvSpPr/>
                <p:nvPr/>
              </p:nvSpPr>
              <p:spPr bwMode="auto">
                <a:xfrm>
                  <a:off x="-30772" y="3474146"/>
                  <a:ext cx="1307978" cy="1631254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87660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762000"/>
          </a:xfrm>
        </p:spPr>
        <p:txBody>
          <a:bodyPr/>
          <a:lstStyle/>
          <a:p>
            <a:r>
              <a:rPr lang="en-US" dirty="0" smtClean="0"/>
              <a:t>Space Math at NASA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026" y="1197746"/>
            <a:ext cx="6931948" cy="55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43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0" y="165100"/>
            <a:ext cx="5867400" cy="685800"/>
          </a:xfrm>
        </p:spPr>
        <p:txBody>
          <a:bodyPr/>
          <a:lstStyle/>
          <a:p>
            <a:r>
              <a:rPr lang="en-US" dirty="0" smtClean="0"/>
              <a:t>International Space Station - Live!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58273"/>
            <a:ext cx="6324600" cy="5786908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958273"/>
            <a:ext cx="5117901" cy="57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84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upload.wikimedia.org/wikipedia/commons/1/17/STS-134_EVA4_view_to_the_Space_Shuttle_Endeavou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37" y="0"/>
            <a:ext cx="1032552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457200"/>
            <a:ext cx="3886200" cy="685800"/>
          </a:xfrm>
        </p:spPr>
        <p:txBody>
          <a:bodyPr/>
          <a:lstStyle/>
          <a:p>
            <a:r>
              <a:rPr lang="en-US" dirty="0" smtClean="0"/>
              <a:t>Spot the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445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09368"/>
            <a:ext cx="7467600" cy="5852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52400"/>
            <a:ext cx="3810000" cy="762000"/>
          </a:xfrm>
        </p:spPr>
        <p:txBody>
          <a:bodyPr/>
          <a:lstStyle/>
          <a:p>
            <a:r>
              <a:rPr lang="en-US" dirty="0" smtClean="0"/>
              <a:t>Mars Curiosity Rover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9627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300" y="190123"/>
            <a:ext cx="6629400" cy="685800"/>
          </a:xfrm>
        </p:spPr>
        <p:txBody>
          <a:bodyPr/>
          <a:lstStyle/>
          <a:p>
            <a:r>
              <a:rPr lang="en-US" dirty="0" smtClean="0"/>
              <a:t>NASA – Lunar Reconnaissance Orbiter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4" y="1066800"/>
            <a:ext cx="6019800" cy="542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33400" y="1752600"/>
            <a:ext cx="11506200" cy="4461838"/>
            <a:chOff x="533400" y="1752600"/>
            <a:chExt cx="11506200" cy="44618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0739" y="1782618"/>
              <a:ext cx="6258861" cy="4389582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533400" y="1752600"/>
              <a:ext cx="11506200" cy="4461838"/>
              <a:chOff x="-1737521" y="1752600"/>
              <a:chExt cx="10776850" cy="4461838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3276599" y="1752600"/>
                <a:ext cx="5762730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-1737521" y="1758099"/>
                <a:ext cx="5024933" cy="4438620"/>
                <a:chOff x="-1737521" y="1758099"/>
                <a:chExt cx="5024933" cy="4438620"/>
              </a:xfrm>
            </p:grpSpPr>
            <p:cxnSp>
              <p:nvCxnSpPr>
                <p:cNvPr id="9" name="Straight Connector 8"/>
                <p:cNvCxnSpPr/>
                <p:nvPr/>
              </p:nvCxnSpPr>
              <p:spPr bwMode="auto">
                <a:xfrm flipV="1">
                  <a:off x="-1055988" y="1758099"/>
                  <a:ext cx="4343400" cy="1948872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" name="Straight Connector 9"/>
                <p:cNvCxnSpPr/>
                <p:nvPr/>
              </p:nvCxnSpPr>
              <p:spPr bwMode="auto">
                <a:xfrm>
                  <a:off x="-877913" y="4834561"/>
                  <a:ext cx="4165325" cy="136215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" name="Rectangle 10"/>
                <p:cNvSpPr/>
                <p:nvPr/>
              </p:nvSpPr>
              <p:spPr bwMode="auto">
                <a:xfrm>
                  <a:off x="-1737521" y="3666836"/>
                  <a:ext cx="870421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35249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318655"/>
            <a:ext cx="5105400" cy="762000"/>
          </a:xfrm>
        </p:spPr>
        <p:txBody>
          <a:bodyPr/>
          <a:lstStyle/>
          <a:p>
            <a:r>
              <a:rPr lang="en-US" dirty="0" smtClean="0"/>
              <a:t>Lunar and Planetary Institute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162799" cy="560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7882">
            <a:off x="6487256" y="3102963"/>
            <a:ext cx="4924425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431948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urple_Galaxy_Widesc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rple_Galaxy_Widescreen" id="{0FE3E53D-50A7-4160-8F51-1AA3E28BF332}" vid="{C1AA9D6C-EE00-4289-872A-6734645F00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Purple_Galaxy_Widescreen</Template>
  <TotalTime>3492</TotalTime>
  <Words>315</Words>
  <Application>Microsoft Office PowerPoint</Application>
  <PresentationFormat>Widescreen</PresentationFormat>
  <Paragraphs>51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MS PGothic</vt:lpstr>
      <vt:lpstr>Arial</vt:lpstr>
      <vt:lpstr>Calibri</vt:lpstr>
      <vt:lpstr>Calibri Light</vt:lpstr>
      <vt:lpstr>Wingdings</vt:lpstr>
      <vt:lpstr>Purple_Galaxy_Widescreen</vt:lpstr>
      <vt:lpstr>Educator Resources in Space Sciences</vt:lpstr>
      <vt:lpstr>NASA Education</vt:lpstr>
      <vt:lpstr>NASA for Students</vt:lpstr>
      <vt:lpstr>Space Math at NASA</vt:lpstr>
      <vt:lpstr>International Space Station - Live!</vt:lpstr>
      <vt:lpstr>Spot the Station</vt:lpstr>
      <vt:lpstr>Mars Curiosity Rover</vt:lpstr>
      <vt:lpstr>NASA – Lunar Reconnaissance Orbiter</vt:lpstr>
      <vt:lpstr>Lunar and Planetary Institute</vt:lpstr>
      <vt:lpstr>SciGirls Activities</vt:lpstr>
      <vt:lpstr>NASA Summer of Innovation</vt:lpstr>
      <vt:lpstr>NASA Discovery Program</vt:lpstr>
      <vt:lpstr>North Dakota Space Grant</vt:lpstr>
      <vt:lpstr>NDSGC K-12 Educator Email Listserv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Exploration: Robots and Humans</dc:title>
  <dc:creator>Caitlin Nolby</dc:creator>
  <cp:lastModifiedBy>Hillestad, Matthew</cp:lastModifiedBy>
  <cp:revision>138</cp:revision>
  <dcterms:created xsi:type="dcterms:W3CDTF">2013-06-12T19:37:48Z</dcterms:created>
  <dcterms:modified xsi:type="dcterms:W3CDTF">2019-04-25T18:17:13Z</dcterms:modified>
</cp:coreProperties>
</file>